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14"/>
  </p:notesMasterIdLst>
  <p:sldIdLst>
    <p:sldId id="268" r:id="rId3"/>
    <p:sldId id="269" r:id="rId4"/>
    <p:sldId id="257" r:id="rId5"/>
    <p:sldId id="270" r:id="rId6"/>
    <p:sldId id="261" r:id="rId7"/>
    <p:sldId id="266" r:id="rId8"/>
    <p:sldId id="263" r:id="rId9"/>
    <p:sldId id="262" r:id="rId10"/>
    <p:sldId id="264" r:id="rId11"/>
    <p:sldId id="267" r:id="rId12"/>
    <p:sldId id="271" r:id="rId13"/>
  </p:sldIdLst>
  <p:sldSz cx="9144000" cy="6858000" type="screen4x3"/>
  <p:notesSz cx="6858000" cy="9144000"/>
  <p:embeddedFontLst>
    <p:embeddedFont>
      <p:font typeface="Calibri" pitchFamily="34" charset="0"/>
      <p:regular r:id="rId15"/>
      <p:bold r:id="rId16"/>
      <p:italic r:id="rId17"/>
      <p:boldItalic r:id="rId18"/>
    </p:embeddedFont>
    <p:embeddedFont>
      <p:font typeface="Palatino Linotype" pitchFamily="18" charset="0"/>
      <p:regular r:id="rId19"/>
      <p:bold r:id="rId20"/>
      <p:italic r:id="rId21"/>
      <p:boldItalic r:id="rId22"/>
    </p:embeddedFont>
    <p:embeddedFont>
      <p:font typeface="Aharoni" pitchFamily="2" charset="-79"/>
      <p:bold r:id="rId23"/>
    </p:embeddedFont>
    <p:embeddedFont>
      <p:font typeface="Eras Bold ITC" pitchFamily="34" charset="0"/>
      <p:regular r:id="rId24"/>
    </p:embeddedFont>
    <p:embeddedFont>
      <p:font typeface="Eras Demi ITC" pitchFamily="34" charset="0"/>
      <p:regular r:id="rId25"/>
    </p:embeddedFont>
    <p:embeddedFont>
      <p:font typeface="Berlin Sans FB Demi" pitchFamily="34" charset="0"/>
      <p:bold r:id="rId26"/>
    </p:embeddedFont>
    <p:embeddedFont>
      <p:font typeface="Century Gothic"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45" autoAdjust="0"/>
  </p:normalViewPr>
  <p:slideViewPr>
    <p:cSldViewPr>
      <p:cViewPr varScale="1">
        <p:scale>
          <a:sx n="61" d="100"/>
          <a:sy n="61" d="100"/>
        </p:scale>
        <p:origin x="-16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8T22:23:30.87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-1 186,'0'0,"0"0,50 0,-50 0,49-43,0 43,-49 0,25-44,0 44,-25 0,24 0,-24 0,25 0,-25 0,0 0,25 0,-25 0,49 0,-49 0,25 0,-25 0,49 0,-49 0,25 0,24 0,-49 0,0 0,25 0,-25 0,0 0,24 0,-24 0,25 0,-25 0,0 0,0 44,25-44,-25 0,0 0,24 0,-24 0,25 0,0 0,24-44,-24 44,-1-43,1 43,-25 0,24 0,-24 0,0 0,25 0,-25 0,25 0,-25 0,24 0,1 0,-25 0,0 0,25 0,-1 0,-24 0,50 0,-50 0,24 0,26 0,-50 0,24 0,-24 0,25-44,0 44,-25 0,24 0,-24 0,25 0,0 0,-25 0,24 0,-24 0,25 0,0 0,-1 0,1 0,0 0,-25 0,24 0,-24 0,25 0,-25 0,0 0,24 44,-24-44,24 0,-24 43,0-43,25 0,0 0,-25 0,0 0,24 0,-24 0,25 0,-25 0,24 0,1 0,-25 0,49 0,-49 0,25 0,-25 0,25 44,-25-44,24 0,1 0,0 0,-25 0,49 0,-49 0,25 0,-25 0,0 0,24 0,-24 0,25 0,-25 0,25 0,-1 0,1 0,0-44,-1 44,1 0,-25 0,25 0,-25 0,24 0,1 0,-25 0,25 0,-1 0,-24 0,25 0,0 0,-1 0,-24 0,0 0,25 0,-25 0,25 0,-1 0,-24 0,25 0,-25 0,24 0,-24 0,25 0,0 0,-25 0,24 0,1 0,-25 0,0 0,25 0,-25 0,24 0,-24 0,25 0,-25 0,25 0,-25 0,24 0,-24 0,25 0,-25 0,0 0,25 0,-25 0,24 0,-24 0,25 0,-25 0,25 0,-25 0,24 0,1 0,-25 0,25 0,-25 0,0 0,24 0,-24 0,0 0,25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8T22:23:47.34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7,'0'0,"0"0,0 0,43 0,-43 0,43 0,0 0,0 0,0 0,0 0,-43 0,129 0,-86 0,-43 0,43 0,0 0,0 0,-43 0,85 0,2 43,-87-43,129 43,-86-43,-43 0,43 0,-43 0,0 0,43 0,0 0,0 0,-43 0,86 0,-86 0,43 0,0 0,0 0,0 0,0 0,0 0,0 0,0 0,1 0,-1 0,-43 0,0 0,86 0,-86 0,43 0,0 0,-1 0,1 0,-43 0,43 0,43 0,-43 0,-43 0,43 0,0 0,0 0,-43 0,43 0,-43 0,0 0,43 0,-43 0,0 0,43 0,-43 0,43 0,0 0,-43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12-28T23:41:19.04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2,'43'0,"-43"0,172 0,-128 0,42 0,86 0,-129 0,43 0,0 45,43-2,-86-43,43 0,-43 0,-43 0,43 0,1 0,-1 0,86 0,-86 0,0 0,86 0,-86 0,0 0,0 0,43 0,-43 0,-43 0,43 0,43 0,-42 0,-1 0,43 0,-43 0,43 0,0 0,-43 0,43 0,-43 0,43 0,0 0,-43 0,-43 0,86 0,-86 0,44 0,-1 0,-43 0,43 0,172 0,-86 0,-43 0,0 0,173-43,-130 43,129 0,-129 0,43 0,-42 0,257 0,-258 0,86 0,-85 0,42 0,215 0,-85 0,-259 0,-43 0,86 0,-43 0,43 0,129 43,-129-43,-43 0,43 0,130 0,-130 0,-43 0,43 0,-43 44,0-44,0 0,43 0,-43 0,0 0,0 0,-43 0,0 0,43 0,-43 0,0 0,43 0,-43 0,43 0,-43 0,43 0,-43 0,0 0,44 0,-44 0,0 0,43 0,-43 0,0 0,43 0,-43 0,43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79016-9C6D-4BFF-B44D-FFDA5C30EA09}" type="datetimeFigureOut">
              <a:rPr lang="en-US" smtClean="0"/>
              <a:t>12/29/2012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2A837-FB0B-4E12-BB47-18A4B6391385}" type="slidenum">
              <a:rPr lang="en-US" smtClean="0"/>
              <a:t>‹#›</a:t>
            </a:fld>
            <a:endParaRPr lang="en-US" dirty="0"/>
          </a:p>
        </p:txBody>
      </p:sp>
    </p:spTree>
    <p:extLst>
      <p:ext uri="{BB962C8B-B14F-4D97-AF65-F5344CB8AC3E}">
        <p14:creationId xmlns:p14="http://schemas.microsoft.com/office/powerpoint/2010/main" val="390370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1</a:t>
            </a:fld>
            <a:endParaRPr lang="en-US" dirty="0"/>
          </a:p>
        </p:txBody>
      </p:sp>
    </p:spTree>
    <p:extLst>
      <p:ext uri="{BB962C8B-B14F-4D97-AF65-F5344CB8AC3E}">
        <p14:creationId xmlns:p14="http://schemas.microsoft.com/office/powerpoint/2010/main" val="60661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Song,</a:t>
            </a:r>
            <a:r>
              <a:rPr lang="en-US" baseline="0" dirty="0" smtClean="0"/>
              <a:t> “A Soul Winner </a:t>
            </a:r>
            <a:r>
              <a:rPr lang="en-US" baseline="0" smtClean="0"/>
              <a:t>For Jesus.”</a:t>
            </a:r>
            <a:endParaRPr lang="en-US"/>
          </a:p>
        </p:txBody>
      </p:sp>
      <p:sp>
        <p:nvSpPr>
          <p:cNvPr id="4" name="Slide Number Placeholder 3"/>
          <p:cNvSpPr>
            <a:spLocks noGrp="1"/>
          </p:cNvSpPr>
          <p:nvPr>
            <p:ph type="sldNum" sz="quarter" idx="10"/>
          </p:nvPr>
        </p:nvSpPr>
        <p:spPr/>
        <p:txBody>
          <a:bodyPr/>
          <a:lstStyle/>
          <a:p>
            <a:fld id="{E3E2A837-FB0B-4E12-BB47-18A4B6391385}" type="slidenum">
              <a:rPr lang="en-US" smtClean="0"/>
              <a:t>3</a:t>
            </a:fld>
            <a:endParaRPr lang="en-US" dirty="0"/>
          </a:p>
        </p:txBody>
      </p:sp>
    </p:spTree>
    <p:extLst>
      <p:ext uri="{BB962C8B-B14F-4D97-AF65-F5344CB8AC3E}">
        <p14:creationId xmlns:p14="http://schemas.microsoft.com/office/powerpoint/2010/main" val="105730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t>cf. Matt. 10:28; 2 Cor. 5:1; 1 Pet. 3:14).</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t>How can the world repay the one who loses his soul?</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2800" dirty="0" smtClean="0"/>
              <a:t>“For the redemption of their souls is costly…” (Ps. 49:8)</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4</a:t>
            </a:fld>
            <a:endParaRPr lang="en-US" dirty="0"/>
          </a:p>
        </p:txBody>
      </p:sp>
    </p:spTree>
    <p:extLst>
      <p:ext uri="{BB962C8B-B14F-4D97-AF65-F5344CB8AC3E}">
        <p14:creationId xmlns:p14="http://schemas.microsoft.com/office/powerpoint/2010/main" val="1395221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created in the likeness</a:t>
            </a:r>
            <a:r>
              <a:rPr lang="en-US" baseline="0" dirty="0" smtClean="0"/>
              <a:t> of God is different than the animals. I think my dog. There is a likeness which we share. She breaths and I breath. She has like abilities of sense, seeing, smelling, touching, hearing, and tasting. She can run, walk, sleep and dream. I even think she has the ability to think. But clearly she is not in the likeness of a human. Man was created in the likeness of God, in that he was given a spirit which is distinguished from animal life.  I think it is this spirit that places man in a higher order than all animals which is why we keen abilities of </a:t>
            </a:r>
            <a:r>
              <a:rPr lang="en-US" baseline="0" dirty="0" err="1" smtClean="0"/>
              <a:t>of</a:t>
            </a:r>
            <a:r>
              <a:rPr lang="en-US" baseline="0" dirty="0" smtClean="0"/>
              <a:t> knowing good from evil, appreciation of beauty, abstract thought, communicative reasoning, etc. </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5</a:t>
            </a:fld>
            <a:endParaRPr lang="en-US"/>
          </a:p>
        </p:txBody>
      </p:sp>
    </p:spTree>
    <p:extLst>
      <p:ext uri="{BB962C8B-B14F-4D97-AF65-F5344CB8AC3E}">
        <p14:creationId xmlns:p14="http://schemas.microsoft.com/office/powerpoint/2010/main" val="4173639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Genesis 3:1-6, Sin is the process</a:t>
            </a:r>
            <a:r>
              <a:rPr lang="en-US" baseline="0" dirty="0" smtClean="0"/>
              <a:t> of delusion.  Note how God’s authority is questioned and discredited. That is being deluded. God’s character is also brought into question. Think of all the good which He did in the very creation (Gen. 1:31) and how that was challenged and successfully overcome and perverted by Satan’s tactic. </a:t>
            </a:r>
          </a:p>
          <a:p>
            <a:endParaRPr lang="en-US" baseline="0" dirty="0" smtClean="0"/>
          </a:p>
          <a:p>
            <a:r>
              <a:rPr lang="en-US" baseline="0" dirty="0" smtClean="0"/>
              <a:t>Fixating on the good and pleasure in the wrong only enhances the delusion, i.e., it is good for food and pleasant to see (v. 6). Other trees were there which no doubt were desirable to the eyes and good for food. But these lost their appeal for even a greater personal want, the mark of being wise. The basic and common, “good for food” is used to justify the pursuit of the others. So, Satan won through a lie. The last being created on earth became the first to sin. The one designed to be the helper of man, became his lead into error. The man, likely would have been more resolute against Satan than the woman, but the woman was far more able to tempt the man than the lie which originated from Satan. </a:t>
            </a:r>
          </a:p>
          <a:p>
            <a:endParaRPr lang="en-US" baseline="0" dirty="0" smtClean="0"/>
          </a:p>
          <a:p>
            <a:r>
              <a:rPr lang="en-US" baseline="0" dirty="0" smtClean="0"/>
              <a:t>Hence Satan as a strategist focused all his power against her, to get to him and through him, would bring corruption and death to the human race. Hence, due to Adam being head, he is the one who is focused on as bringing sin into the world (Rom. 5:12).  If Adam and Eve were with us today, they would want these truths to be told—do not question God’s word or goodness and beware of Satan the deceiver.</a:t>
            </a:r>
            <a:endParaRPr lang="en-US" dirty="0" smtClean="0"/>
          </a:p>
          <a:p>
            <a:endParaRPr lang="en-US" dirty="0" smtClean="0"/>
          </a:p>
          <a:p>
            <a:r>
              <a:rPr lang="en-US" dirty="0" smtClean="0"/>
              <a:t>Esau</a:t>
            </a:r>
            <a:r>
              <a:rPr lang="en-US" baseline="0" dirty="0" smtClean="0"/>
              <a:t> also made a bad bargain (Heb. 12:16). He chose the sensual over the spiritual. Through away future rewards over present satisfaction. What about our birthright (Rom. 8:16, 17; Rev. 21:7)?</a:t>
            </a:r>
            <a:endParaRPr lang="en-US" dirty="0" smtClean="0"/>
          </a:p>
          <a:p>
            <a:r>
              <a:rPr lang="en-US" dirty="0" smtClean="0"/>
              <a:t>Romans 3:23</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7</a:t>
            </a:fld>
            <a:endParaRPr lang="en-US"/>
          </a:p>
        </p:txBody>
      </p:sp>
    </p:spTree>
    <p:extLst>
      <p:ext uri="{BB962C8B-B14F-4D97-AF65-F5344CB8AC3E}">
        <p14:creationId xmlns:p14="http://schemas.microsoft.com/office/powerpoint/2010/main" val="285064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Baptism is:</a:t>
            </a:r>
            <a:r>
              <a:rPr lang="en-US" baseline="0" dirty="0" smtClean="0"/>
              <a:t> of truth, the word of God and being born again.</a:t>
            </a:r>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10</a:t>
            </a:fld>
            <a:endParaRPr lang="en-US" dirty="0"/>
          </a:p>
        </p:txBody>
      </p:sp>
    </p:spTree>
    <p:extLst>
      <p:ext uri="{BB962C8B-B14F-4D97-AF65-F5344CB8AC3E}">
        <p14:creationId xmlns:p14="http://schemas.microsoft.com/office/powerpoint/2010/main" val="145244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 like those </a:t>
            </a:r>
            <a:r>
              <a:rPr lang="en-US" smtClean="0"/>
              <a:t>in Jeremiah 8:20,</a:t>
            </a:r>
            <a:r>
              <a:rPr lang="en-US" baseline="0" smtClean="0"/>
              <a:t> "The harvest is past, The summer is ended, And we are not saved!"</a:t>
            </a:r>
          </a:p>
          <a:p>
            <a:endParaRPr lang="en-US" dirty="0"/>
          </a:p>
        </p:txBody>
      </p:sp>
      <p:sp>
        <p:nvSpPr>
          <p:cNvPr id="4" name="Slide Number Placeholder 3"/>
          <p:cNvSpPr>
            <a:spLocks noGrp="1"/>
          </p:cNvSpPr>
          <p:nvPr>
            <p:ph type="sldNum" sz="quarter" idx="10"/>
          </p:nvPr>
        </p:nvSpPr>
        <p:spPr/>
        <p:txBody>
          <a:bodyPr/>
          <a:lstStyle/>
          <a:p>
            <a:fld id="{E3E2A837-FB0B-4E12-BB47-18A4B6391385}" type="slidenum">
              <a:rPr lang="en-US" smtClean="0"/>
              <a:t>11</a:t>
            </a:fld>
            <a:endParaRPr lang="en-US" dirty="0"/>
          </a:p>
        </p:txBody>
      </p:sp>
    </p:spTree>
    <p:extLst>
      <p:ext uri="{BB962C8B-B14F-4D97-AF65-F5344CB8AC3E}">
        <p14:creationId xmlns:p14="http://schemas.microsoft.com/office/powerpoint/2010/main" val="131552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8" name="Slide Number Placeholder 7"/>
          <p:cNvSpPr>
            <a:spLocks noGrp="1"/>
          </p:cNvSpPr>
          <p:nvPr>
            <p:ph type="sldNum" sz="quarter" idx="11"/>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9" name="Footer Placeholder 8"/>
          <p:cNvSpPr>
            <a:spLocks noGrp="1"/>
          </p:cNvSpPr>
          <p:nvPr>
            <p:ph type="ftr" sz="quarter" idx="12"/>
          </p:nvPr>
        </p:nvSpPr>
        <p:spPr/>
        <p:txBody>
          <a:bodyPr/>
          <a:lstStyle/>
          <a:p>
            <a:endParaRPr lang="en-US" dirty="0">
              <a:solidFill>
                <a:srgbClr val="000000">
                  <a:lumMod val="65000"/>
                  <a:lumOff val="35000"/>
                </a:srgbClr>
              </a:solidFill>
            </a:endParaRPr>
          </a:p>
        </p:txBody>
      </p:sp>
    </p:spTree>
    <p:extLst>
      <p:ext uri="{BB962C8B-B14F-4D97-AF65-F5344CB8AC3E}">
        <p14:creationId xmlns:p14="http://schemas.microsoft.com/office/powerpoint/2010/main" val="37898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4188862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10195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C71B462-2C78-46E6-8249-763A0700DC5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06810500"/>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C64C7E1-2AC5-41DA-8E60-399F192CD2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3617131"/>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62976F66-F200-4E59-9F53-27692BC1832F}"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0869129"/>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C2D3A9C-3DB8-47AD-8E1E-DA35E4897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6132370"/>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134A297D-46C3-42E5-8BD2-EFF49C2C6D7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6883821"/>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57D49341-19EB-48DA-99A5-A7DBF308CB8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2330942"/>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571278E1-021A-4B1F-9ABB-17903892DE5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3349401"/>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D9ED12D-6E16-4880-AC98-B1D3D49289D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2602"/>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396228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B3B1C47-A569-4625-B154-3104AF6C1AA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2857087"/>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9F172852-17A3-494D-A1BF-A4359E58807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9640648"/>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B5688462-6AE9-4107-AD7D-460FE313ADA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0157653"/>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65000"/>
                  <a:lumOff val="35000"/>
                </a:srgbClr>
              </a:solidFill>
            </a:endParaRPr>
          </a:p>
        </p:txBody>
      </p:sp>
      <p:sp>
        <p:nvSpPr>
          <p:cNvPr id="6" name="Slide Number Placeholder 5"/>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8903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2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65000"/>
                  <a:lumOff val="35000"/>
                </a:srgbClr>
              </a:solidFill>
            </a:endParaRPr>
          </a:p>
        </p:txBody>
      </p:sp>
      <p:sp>
        <p:nvSpPr>
          <p:cNvPr id="9" name="Slide Number Placeholder 8"/>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316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4" name="Footer Placeholder 3"/>
          <p:cNvSpPr>
            <a:spLocks noGrp="1"/>
          </p:cNvSpPr>
          <p:nvPr>
            <p:ph type="ftr" sz="quarter" idx="11"/>
          </p:nvPr>
        </p:nvSpPr>
        <p:spPr/>
        <p:txBody>
          <a:bodyPr/>
          <a:lstStyle/>
          <a:p>
            <a:endParaRPr lang="en-US" dirty="0">
              <a:solidFill>
                <a:srgbClr val="000000">
                  <a:lumMod val="65000"/>
                  <a:lumOff val="35000"/>
                </a:srgbClr>
              </a:solidFill>
            </a:endParaRPr>
          </a:p>
        </p:txBody>
      </p:sp>
      <p:sp>
        <p:nvSpPr>
          <p:cNvPr id="5" name="Slide Number Placeholder 4"/>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3483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65000"/>
                  <a:lumOff val="35000"/>
                </a:srgbClr>
              </a:solidFill>
            </a:endParaRPr>
          </a:p>
        </p:txBody>
      </p:sp>
      <p:sp>
        <p:nvSpPr>
          <p:cNvPr id="4" name="Slide Number Placeholder 3"/>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04754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72896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65000"/>
                  <a:lumOff val="35000"/>
                </a:srgbClr>
              </a:solidFill>
            </a:endParaRPr>
          </a:p>
        </p:txBody>
      </p:sp>
      <p:sp>
        <p:nvSpPr>
          <p:cNvPr id="7" name="Slide Number Placeholder 6"/>
          <p:cNvSpPr>
            <a:spLocks noGrp="1"/>
          </p:cNvSpPr>
          <p:nvPr>
            <p:ph type="sldNum" sz="quarter" idx="12"/>
          </p:nvPr>
        </p:nvSpPr>
        <p:spPr/>
        <p:txBody>
          <a:body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02060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6885663-80C8-448A-B469-833D11082E6C}" type="datetimeFigureOut">
              <a:rPr lang="en-US" smtClean="0">
                <a:solidFill>
                  <a:srgbClr val="000000">
                    <a:lumMod val="65000"/>
                    <a:lumOff val="35000"/>
                  </a:srgbClr>
                </a:solidFill>
              </a:rPr>
              <a:pPr/>
              <a:t>12/29/2012</a:t>
            </a:fld>
            <a:endParaRPr lang="en-US" dirty="0">
              <a:solidFill>
                <a:srgbClr val="000000">
                  <a:lumMod val="65000"/>
                  <a:lumOff val="35000"/>
                </a:srgb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srgbClr val="000000">
                  <a:lumMod val="65000"/>
                  <a:lumOff val="35000"/>
                </a:srgb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91E1453-FB1D-416A-9E3C-5A06240A9B41}"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38935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1" name="Picture 13" descr="http://farm3.static.flickr.com/2232/1535243949_bc184bea81_o.jpg"/>
          <p:cNvPicPr>
            <a:picLocks noChangeAspect="1" noChangeArrowheads="1"/>
          </p:cNvPicPr>
          <p:nvPr/>
        </p:nvPicPr>
        <p:blipFill>
          <a:blip r:embed="rId13"/>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pPr fontAlgn="base">
              <a:spcBef>
                <a:spcPct val="0"/>
              </a:spcBef>
              <a:spcAft>
                <a:spcPct val="0"/>
              </a:spcAft>
            </a:pPr>
            <a:endParaRPr lang="en-US">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l">
              <a:defRPr sz="1100">
                <a:solidFill>
                  <a:schemeClr val="bg1"/>
                </a:solidFill>
                <a:latin typeface="+mn-lt"/>
              </a:defRPr>
            </a:lvl1pPr>
          </a:lstStyle>
          <a:p>
            <a:pPr fontAlgn="base">
              <a:spcBef>
                <a:spcPct val="0"/>
              </a:spcBef>
              <a:spcAft>
                <a:spcPct val="0"/>
              </a:spcAft>
            </a:pPr>
            <a:endParaRPr lang="en-US">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a:defRPr sz="1100">
                <a:solidFill>
                  <a:schemeClr val="bg1"/>
                </a:solidFill>
                <a:latin typeface="+mn-lt"/>
              </a:defRPr>
            </a:lvl1pPr>
          </a:lstStyle>
          <a:p>
            <a:pPr fontAlgn="base">
              <a:spcBef>
                <a:spcPct val="0"/>
              </a:spcBef>
              <a:spcAft>
                <a:spcPct val="0"/>
              </a:spcAft>
            </a:pPr>
            <a:fld id="{75DDA44E-067C-47BE-A7A8-872EECBBBAC2}" type="slidenum">
              <a:rPr lang="en-US" smtClean="0">
                <a:solidFill>
                  <a:prstClr val="white"/>
                </a:solidFill>
              </a:rPr>
              <a:pPr fontAlgn="base">
                <a:spcBef>
                  <a:spcPct val="0"/>
                </a:spcBef>
                <a:spcAft>
                  <a:spcPct val="0"/>
                </a:spcAft>
              </a:pPr>
              <a:t>‹#›</a:t>
            </a:fld>
            <a:endParaRPr lang="en-US">
              <a:solidFill>
                <a:prstClr val="white"/>
              </a:solidFill>
            </a:endParaRPr>
          </a:p>
        </p:txBody>
      </p:sp>
    </p:spTree>
    <p:extLst>
      <p:ext uri="{BB962C8B-B14F-4D97-AF65-F5344CB8AC3E}">
        <p14:creationId xmlns:p14="http://schemas.microsoft.com/office/powerpoint/2010/main" val="4202454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ustomXml" Target="../ink/ink2.xml"/><Relationship Id="rId5" Type="http://schemas.openxmlformats.org/officeDocument/2006/relationships/image" Target="../media/image4.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outerShdw blurRad="63500" dist="38100" dir="5400000" algn="t" rotWithShape="0">
                    <a:prstClr val="black">
                      <a:alpha val="25000"/>
                    </a:prstClr>
                  </a:outerShdw>
                  <a:reflection blurRad="6350" stA="50000" endA="300" endPos="50000" dist="29997" dir="5400000" sy="-100000" algn="bl" rotWithShape="0"/>
                </a:effectLst>
              </a:rPr>
              <a:t>Sacred </a:t>
            </a:r>
            <a:r>
              <a:rPr lang="en-US" dirty="0" smtClean="0">
                <a:solidFill>
                  <a:schemeClr val="tx1"/>
                </a:solidFill>
                <a:effectLst>
                  <a:outerShdw blurRad="63500" dist="38100" dir="5400000" algn="t" rotWithShape="0">
                    <a:prstClr val="black">
                      <a:alpha val="25000"/>
                    </a:prstClr>
                  </a:outerShdw>
                  <a:reflection blurRad="6350" stA="50000" endA="300" endPos="50000" dist="29997" dir="5400000" sy="-100000" algn="bl" rotWithShape="0"/>
                </a:effectLst>
              </a:rPr>
              <a:t>Trusts</a:t>
            </a:r>
            <a:endParaRPr lang="en-US" dirty="0">
              <a:solidFill>
                <a:schemeClr val="tx1"/>
              </a:solidFill>
              <a:effectLst>
                <a:outerShdw blurRad="63500" dist="38100" dir="5400000" algn="t" rotWithShape="0">
                  <a:prstClr val="black">
                    <a:alpha val="25000"/>
                  </a:prstClr>
                </a:outerShdw>
                <a:reflection blurRad="6350" stA="50000" endA="300" endPos="50000" dist="29997" dir="5400000" sy="-100000" algn="bl" rotWithShape="0"/>
              </a:effectLst>
            </a:endParaRPr>
          </a:p>
        </p:txBody>
      </p:sp>
      <p:sp>
        <p:nvSpPr>
          <p:cNvPr id="3" name="Subtitle 2"/>
          <p:cNvSpPr>
            <a:spLocks noGrp="1"/>
          </p:cNvSpPr>
          <p:nvPr>
            <p:ph type="subTitle" idx="1"/>
          </p:nvPr>
        </p:nvSpPr>
        <p:spPr>
          <a:xfrm>
            <a:off x="1371600" y="5257800"/>
            <a:ext cx="6400800" cy="1219200"/>
          </a:xfrm>
        </p:spPr>
        <p:txBody>
          <a:bodyPr/>
          <a:lstStyle/>
          <a:p>
            <a:r>
              <a:rPr lang="en-US" dirty="0" smtClean="0"/>
              <a:t>(part </a:t>
            </a:r>
            <a:r>
              <a:rPr lang="en-US" dirty="0"/>
              <a:t>6</a:t>
            </a:r>
            <a:r>
              <a:rPr lang="en-US" dirty="0" smtClean="0"/>
              <a:t>)</a:t>
            </a:r>
            <a:endParaRPr lang="en-US" dirty="0"/>
          </a:p>
        </p:txBody>
      </p:sp>
    </p:spTree>
    <p:extLst>
      <p:ext uri="{BB962C8B-B14F-4D97-AF65-F5344CB8AC3E}">
        <p14:creationId xmlns:p14="http://schemas.microsoft.com/office/powerpoint/2010/main" val="3045447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Salvation!</a:t>
            </a:r>
            <a:endParaRPr lang="en-US" dirty="0"/>
          </a:p>
        </p:txBody>
      </p:sp>
      <p:sp>
        <p:nvSpPr>
          <p:cNvPr id="3" name="Content Placeholder 2"/>
          <p:cNvSpPr>
            <a:spLocks noGrp="1"/>
          </p:cNvSpPr>
          <p:nvPr>
            <p:ph idx="1"/>
          </p:nvPr>
        </p:nvSpPr>
        <p:spPr>
          <a:xfrm>
            <a:off x="457200" y="1600201"/>
            <a:ext cx="8229600" cy="1905000"/>
          </a:xfrm>
        </p:spPr>
        <p:txBody>
          <a:bodyPr>
            <a:normAutofit/>
          </a:bodyPr>
          <a:lstStyle/>
          <a:p>
            <a:r>
              <a:rPr lang="en-US" sz="2800" dirty="0" smtClean="0"/>
              <a:t>Because of the greatest gift given</a:t>
            </a:r>
          </a:p>
          <a:p>
            <a:r>
              <a:rPr lang="en-US" sz="2800" dirty="0" smtClean="0"/>
              <a:t>Because of the greatest penalty to pay</a:t>
            </a:r>
          </a:p>
          <a:p>
            <a:r>
              <a:rPr lang="en-US" sz="2800" dirty="0" smtClean="0"/>
              <a:t>Because of the greatest possession to save</a:t>
            </a:r>
            <a:endParaRPr lang="en-US" sz="2800" dirty="0"/>
          </a:p>
        </p:txBody>
      </p:sp>
      <p:sp>
        <p:nvSpPr>
          <p:cNvPr id="4" name="TextBox 3"/>
          <p:cNvSpPr txBox="1"/>
          <p:nvPr/>
        </p:nvSpPr>
        <p:spPr>
          <a:xfrm>
            <a:off x="396498" y="3276600"/>
            <a:ext cx="8305800"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solidFill>
                  <a:srgbClr val="C00000"/>
                </a:solidFill>
                <a:latin typeface="Berlin Sans FB Demi" pitchFamily="34" charset="0"/>
              </a:rPr>
              <a:t>PURIFY YOUR SOUL BY OBEYING THE TRUTH</a:t>
            </a:r>
          </a:p>
          <a:p>
            <a:r>
              <a:rPr lang="en-US" sz="2800" dirty="0" smtClean="0">
                <a:latin typeface="Berlin Sans FB Demi" pitchFamily="34" charset="0"/>
              </a:rPr>
              <a:t>“There </a:t>
            </a:r>
            <a:r>
              <a:rPr lang="en-US" sz="2800" dirty="0">
                <a:latin typeface="Berlin Sans FB Demi" pitchFamily="34" charset="0"/>
              </a:rPr>
              <a:t>is also an antitype which now saves us—baptism </a:t>
            </a:r>
            <a:r>
              <a:rPr lang="en-US" sz="2800" dirty="0">
                <a:solidFill>
                  <a:schemeClr val="accent2">
                    <a:lumMod val="50000"/>
                  </a:schemeClr>
                </a:solidFill>
                <a:latin typeface="Berlin Sans FB Demi" pitchFamily="34" charset="0"/>
              </a:rPr>
              <a:t>(not the removal of the filth of the flesh, but the answer of a good conscience toward God)</a:t>
            </a:r>
            <a:r>
              <a:rPr lang="en-US" sz="2800" dirty="0">
                <a:latin typeface="Berlin Sans FB Demi" pitchFamily="34" charset="0"/>
              </a:rPr>
              <a:t>, through the resurrection of Jesus Christ</a:t>
            </a:r>
            <a:r>
              <a:rPr lang="en-US" sz="2800" dirty="0" smtClean="0">
                <a:latin typeface="Berlin Sans FB Demi" pitchFamily="34" charset="0"/>
              </a:rPr>
              <a:t>, </a:t>
            </a:r>
            <a:r>
              <a:rPr lang="en-US" sz="2800" dirty="0">
                <a:latin typeface="Berlin Sans FB Demi" pitchFamily="34" charset="0"/>
              </a:rPr>
              <a:t>who has gone into heaven and is at the right hand of God, angels and authorities and powers having been made subject to </a:t>
            </a:r>
            <a:r>
              <a:rPr lang="en-US" sz="2800" dirty="0" smtClean="0">
                <a:latin typeface="Berlin Sans FB Demi" pitchFamily="34" charset="0"/>
              </a:rPr>
              <a:t>Him” (1 Pet. 3:21, 22)</a:t>
            </a:r>
            <a:endParaRPr lang="en-US" sz="2800" dirty="0">
              <a:latin typeface="Berlin Sans FB Demi" pitchFamily="34" charset="0"/>
            </a:endParaRPr>
          </a:p>
        </p:txBody>
      </p:sp>
      <p:sp>
        <p:nvSpPr>
          <p:cNvPr id="7" name="Oval 6"/>
          <p:cNvSpPr/>
          <p:nvPr/>
        </p:nvSpPr>
        <p:spPr>
          <a:xfrm>
            <a:off x="381000" y="4113510"/>
            <a:ext cx="1524000" cy="6096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5633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Baptized Into The True Body of Christ!</a:t>
            </a:r>
            <a:endParaRPr lang="en-US" dirty="0"/>
          </a:p>
        </p:txBody>
      </p:sp>
      <p:sp>
        <p:nvSpPr>
          <p:cNvPr id="3" name="Content Placeholder 2"/>
          <p:cNvSpPr>
            <a:spLocks noGrp="1"/>
          </p:cNvSpPr>
          <p:nvPr>
            <p:ph idx="1"/>
          </p:nvPr>
        </p:nvSpPr>
        <p:spPr>
          <a:xfrm>
            <a:off x="457200" y="1600200"/>
            <a:ext cx="8229600" cy="4724400"/>
          </a:xfrm>
        </p:spPr>
        <p:style>
          <a:lnRef idx="2">
            <a:schemeClr val="accent6"/>
          </a:lnRef>
          <a:fillRef idx="1">
            <a:schemeClr val="lt1"/>
          </a:fillRef>
          <a:effectRef idx="0">
            <a:schemeClr val="accent6"/>
          </a:effectRef>
          <a:fontRef idx="minor">
            <a:schemeClr val="dk1"/>
          </a:fontRef>
        </p:style>
        <p:txBody>
          <a:bodyPr>
            <a:normAutofit/>
          </a:bodyPr>
          <a:lstStyle/>
          <a:p>
            <a:pPr marL="0" indent="0">
              <a:buNone/>
            </a:pPr>
            <a:r>
              <a:rPr lang="en-US" sz="3200" dirty="0">
                <a:solidFill>
                  <a:srgbClr val="C00000"/>
                </a:solidFill>
              </a:rPr>
              <a:t>12</a:t>
            </a:r>
            <a:r>
              <a:rPr lang="en-US" sz="3200" dirty="0"/>
              <a:t> </a:t>
            </a:r>
            <a:r>
              <a:rPr lang="en-US" sz="3200" dirty="0" smtClean="0"/>
              <a:t> </a:t>
            </a:r>
            <a:r>
              <a:rPr lang="en-US" sz="3200" dirty="0"/>
              <a:t>For as the body is one and has many members, but all the members of that one body, being many, are one body, so also is Christ.</a:t>
            </a:r>
          </a:p>
          <a:p>
            <a:pPr marL="0" indent="0">
              <a:buNone/>
            </a:pPr>
            <a:r>
              <a:rPr lang="en-US" sz="3200" dirty="0">
                <a:solidFill>
                  <a:srgbClr val="C00000"/>
                </a:solidFill>
              </a:rPr>
              <a:t>13</a:t>
            </a:r>
            <a:r>
              <a:rPr lang="en-US" sz="3200" dirty="0"/>
              <a:t>  For by one Spirit we were all baptized into </a:t>
            </a:r>
            <a:r>
              <a:rPr lang="en-US" sz="3200" dirty="0">
                <a:solidFill>
                  <a:srgbClr val="C00000"/>
                </a:solidFill>
              </a:rPr>
              <a:t>one body</a:t>
            </a:r>
            <a:r>
              <a:rPr lang="en-US" sz="3200" dirty="0"/>
              <a:t>—whether Jews or Greeks, whether slaves or free—and have all been made to drink into one Spirit</a:t>
            </a:r>
            <a:r>
              <a:rPr lang="en-US" sz="3200" dirty="0" smtClean="0"/>
              <a:t>.</a:t>
            </a:r>
            <a:br>
              <a:rPr lang="en-US" sz="3200" dirty="0" smtClean="0"/>
            </a:br>
            <a:r>
              <a:rPr lang="en-US" sz="3200" dirty="0" smtClean="0"/>
              <a:t>(1 Cor. 12:12, 13)</a:t>
            </a:r>
            <a:endParaRPr lang="en-US" sz="3200" dirty="0"/>
          </a:p>
        </p:txBody>
      </p:sp>
    </p:spTree>
    <p:extLst>
      <p:ext uri="{BB962C8B-B14F-4D97-AF65-F5344CB8AC3E}">
        <p14:creationId xmlns:p14="http://schemas.microsoft.com/office/powerpoint/2010/main" val="4139908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Previously:</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Sacred Message: </a:t>
            </a:r>
            <a:r>
              <a:rPr lang="en-US" sz="2800" b="1" dirty="0" smtClean="0"/>
              <a:t>Gospel</a:t>
            </a:r>
            <a:r>
              <a:rPr lang="en-US" sz="2800" dirty="0" smtClean="0"/>
              <a:t> (1 Thess. 2:4)</a:t>
            </a:r>
          </a:p>
          <a:p>
            <a:pPr marL="514350" indent="-514350">
              <a:buFont typeface="+mj-lt"/>
              <a:buAutoNum type="arabicPeriod"/>
            </a:pPr>
            <a:r>
              <a:rPr lang="en-US" sz="2800" dirty="0" smtClean="0"/>
              <a:t>Sacred Soldier: </a:t>
            </a:r>
            <a:r>
              <a:rPr lang="en-US" sz="2800" b="1" dirty="0" smtClean="0"/>
              <a:t>Evangelists</a:t>
            </a:r>
            <a:r>
              <a:rPr lang="en-US" sz="2800" dirty="0" smtClean="0"/>
              <a:t> (2 Tim. 2:1-4)</a:t>
            </a:r>
          </a:p>
          <a:p>
            <a:pPr marL="514350" indent="-514350">
              <a:buFont typeface="+mj-lt"/>
              <a:buAutoNum type="arabicPeriod"/>
            </a:pPr>
            <a:r>
              <a:rPr lang="en-US" sz="2800" dirty="0" smtClean="0"/>
              <a:t>Sacred Romance: </a:t>
            </a:r>
            <a:r>
              <a:rPr lang="en-US" sz="2800" b="1" dirty="0" smtClean="0"/>
              <a:t>Marriage</a:t>
            </a:r>
            <a:r>
              <a:rPr lang="en-US" sz="2800" dirty="0" smtClean="0"/>
              <a:t> (Heb. 13:4)</a:t>
            </a:r>
          </a:p>
          <a:p>
            <a:pPr marL="514350" indent="-514350">
              <a:buFont typeface="+mj-lt"/>
              <a:buAutoNum type="arabicPeriod"/>
            </a:pPr>
            <a:r>
              <a:rPr lang="en-US" sz="2800" dirty="0" smtClean="0"/>
              <a:t>Sacred Rulers: </a:t>
            </a:r>
            <a:r>
              <a:rPr lang="en-US" sz="2800" b="1" dirty="0" smtClean="0"/>
              <a:t>Elders</a:t>
            </a:r>
            <a:r>
              <a:rPr lang="en-US" sz="2800" dirty="0" smtClean="0"/>
              <a:t> (Titus 1:5-9)</a:t>
            </a:r>
          </a:p>
          <a:p>
            <a:pPr marL="514350" indent="-514350">
              <a:buFont typeface="+mj-lt"/>
              <a:buAutoNum type="arabicPeriod"/>
            </a:pPr>
            <a:r>
              <a:rPr lang="en-US" sz="2800" dirty="0" smtClean="0"/>
              <a:t>Sacred Measure: </a:t>
            </a:r>
            <a:r>
              <a:rPr lang="en-US" sz="2800" b="1" dirty="0" smtClean="0"/>
              <a:t>Time</a:t>
            </a:r>
            <a:r>
              <a:rPr lang="en-US" sz="2800" dirty="0" smtClean="0"/>
              <a:t> (Ps. 90:12)</a:t>
            </a:r>
          </a:p>
          <a:p>
            <a:pPr marL="514350" indent="-514350">
              <a:buFont typeface="+mj-lt"/>
              <a:buAutoNum type="arabicPeriod"/>
            </a:pPr>
            <a:r>
              <a:rPr lang="en-US" sz="2800" dirty="0" smtClean="0"/>
              <a:t>Sacred Heritage: </a:t>
            </a:r>
            <a:r>
              <a:rPr lang="en-US" sz="2800" b="1" dirty="0" smtClean="0"/>
              <a:t>Children</a:t>
            </a:r>
            <a:r>
              <a:rPr lang="en-US" sz="2800" dirty="0" smtClean="0"/>
              <a:t> (Ps. 127:3-5)</a:t>
            </a:r>
            <a:endParaRPr lang="en-US" sz="2800" dirty="0"/>
          </a:p>
        </p:txBody>
      </p:sp>
    </p:spTree>
    <p:extLst>
      <p:ext uri="{BB962C8B-B14F-4D97-AF65-F5344CB8AC3E}">
        <p14:creationId xmlns:p14="http://schemas.microsoft.com/office/powerpoint/2010/main" val="2549436067"/>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Soul</a:t>
            </a:r>
            <a:endParaRPr lang="en-US" dirty="0">
              <a:solidFill>
                <a:schemeClr val="accent2"/>
              </a:solidFill>
            </a:endParaRPr>
          </a:p>
        </p:txBody>
      </p:sp>
      <p:sp>
        <p:nvSpPr>
          <p:cNvPr id="3" name="Text Placeholder 2"/>
          <p:cNvSpPr>
            <a:spLocks noGrp="1"/>
          </p:cNvSpPr>
          <p:nvPr>
            <p:ph type="body" idx="1"/>
          </p:nvPr>
        </p:nvSpPr>
        <p:spPr/>
        <p:txBody>
          <a:bodyPr/>
          <a:lstStyle/>
          <a:p>
            <a:r>
              <a:rPr lang="en-US" dirty="0" smtClean="0"/>
              <a:t>Sacred Possession</a:t>
            </a:r>
            <a:endParaRPr lang="en-US" dirty="0"/>
          </a:p>
        </p:txBody>
      </p:sp>
      <p:sp>
        <p:nvSpPr>
          <p:cNvPr id="4" name="Isosceles Triangle 3"/>
          <p:cNvSpPr/>
          <p:nvPr/>
        </p:nvSpPr>
        <p:spPr>
          <a:xfrm>
            <a:off x="4084320" y="4876800"/>
            <a:ext cx="914400" cy="762000"/>
          </a:xfrm>
          <a:prstGeom prst="triangle">
            <a:avLst/>
          </a:prstGeom>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FF"/>
                </a:solidFill>
              </a:rPr>
              <a:t>7</a:t>
            </a:r>
          </a:p>
        </p:txBody>
      </p:sp>
    </p:spTree>
    <p:extLst>
      <p:ext uri="{BB962C8B-B14F-4D97-AF65-F5344CB8AC3E}">
        <p14:creationId xmlns:p14="http://schemas.microsoft.com/office/powerpoint/2010/main" val="4272226763"/>
      </p:ext>
    </p:extLst>
  </p:cSld>
  <p:clrMapOvr>
    <a:overrideClrMapping bg1="dk1" tx1="lt1" bg2="dk2" tx2="lt2" accent1="accent1" accent2="accent2" accent3="accent3" accent4="accent4" accent5="accent5" accent6="accent6" hlink="hlink" folHlink="folHlink"/>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sp>
        <p:nvSpPr>
          <p:cNvPr id="16" name="Rectangle 15"/>
          <p:cNvSpPr/>
          <p:nvPr/>
        </p:nvSpPr>
        <p:spPr>
          <a:xfrm>
            <a:off x="6781800" y="2550325"/>
            <a:ext cx="1977143" cy="54333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p:cNvPicPr>
            <a:picLocks noChangeAspect="1" noChangeArrowheads="1"/>
          </p:cNvPicPr>
          <p:nvPr/>
        </p:nvPicPr>
        <p:blipFill>
          <a:blip r:embed="rId3"/>
          <a:srcRect/>
          <a:stretch>
            <a:fillRect/>
          </a:stretch>
        </p:blipFill>
        <p:spPr bwMode="auto">
          <a:xfrm>
            <a:off x="380999" y="1326931"/>
            <a:ext cx="6629401" cy="5105400"/>
          </a:xfrm>
          <a:prstGeom prst="rect">
            <a:avLst/>
          </a:prstGeom>
          <a:noFill/>
          <a:ln w="9525">
            <a:noFill/>
            <a:miter lim="800000"/>
            <a:headEnd/>
            <a:tailEnd/>
          </a:ln>
          <a:effectLst/>
        </p:spPr>
      </p:pic>
      <p:sp>
        <p:nvSpPr>
          <p:cNvPr id="25602" name="Rectangle 2"/>
          <p:cNvSpPr>
            <a:spLocks noGrp="1" noChangeArrowheads="1"/>
          </p:cNvSpPr>
          <p:nvPr>
            <p:ph type="title"/>
          </p:nvPr>
        </p:nvSpPr>
        <p:spPr>
          <a:xfrm>
            <a:off x="457200" y="274638"/>
            <a:ext cx="6553200" cy="1143000"/>
          </a:xfrm>
          <a:effectLst>
            <a:outerShdw blurRad="50800" dist="38100" dir="2700000" algn="tl" rotWithShape="0">
              <a:prstClr val="black">
                <a:alpha val="40000"/>
              </a:prstClr>
            </a:outerShdw>
          </a:effectLst>
        </p:spPr>
        <p:txBody>
          <a:bodyPr>
            <a:noAutofit/>
          </a:bodyPr>
          <a:lstStyle/>
          <a:p>
            <a:pPr algn="ctr"/>
            <a:r>
              <a:rPr lang="en-US" sz="5400" dirty="0">
                <a:latin typeface="Aharoni" pitchFamily="2" charset="-79"/>
                <a:cs typeface="Aharoni" pitchFamily="2" charset="-79"/>
              </a:rPr>
              <a:t>GOD’S </a:t>
            </a:r>
            <a:r>
              <a:rPr lang="en-US" sz="5400" dirty="0" smtClean="0">
                <a:latin typeface="Aharoni" pitchFamily="2" charset="-79"/>
                <a:cs typeface="Aharoni" pitchFamily="2" charset="-79"/>
              </a:rPr>
              <a:t>QUESTION</a:t>
            </a:r>
            <a:endParaRPr lang="en-US" sz="5400" dirty="0">
              <a:latin typeface="Aharoni" pitchFamily="2" charset="-79"/>
              <a:cs typeface="Aharoni" pitchFamily="2" charset="-79"/>
            </a:endParaRPr>
          </a:p>
        </p:txBody>
      </p:sp>
      <p:sp>
        <p:nvSpPr>
          <p:cNvPr id="25603" name="Text Box 3"/>
          <p:cNvSpPr txBox="1">
            <a:spLocks noChangeArrowheads="1"/>
          </p:cNvSpPr>
          <p:nvPr/>
        </p:nvSpPr>
        <p:spPr bwMode="auto">
          <a:xfrm>
            <a:off x="1028700" y="1676400"/>
            <a:ext cx="5105400" cy="353943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810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ctr" eaLnBrk="0" fontAlgn="base" hangingPunct="0">
              <a:spcBef>
                <a:spcPct val="50000"/>
              </a:spcBef>
              <a:spcAft>
                <a:spcPct val="0"/>
              </a:spcAft>
            </a:pPr>
            <a:r>
              <a:rPr lang="en-US" sz="3200" dirty="0" smtClean="0">
                <a:solidFill>
                  <a:srgbClr val="C00000"/>
                </a:solidFill>
                <a:effectLst>
                  <a:outerShdw blurRad="50800" dist="38100" dir="2700000" algn="tl" rotWithShape="0">
                    <a:prstClr val="black">
                      <a:alpha val="40000"/>
                    </a:prstClr>
                  </a:outerShdw>
                </a:effectLst>
                <a:latin typeface="Eras Bold ITC" pitchFamily="34" charset="0"/>
              </a:rPr>
              <a:t>Mark 8:36, 37</a:t>
            </a:r>
            <a:r>
              <a:rPr lang="en-US" sz="3200" dirty="0">
                <a:solidFill>
                  <a:prstClr val="black"/>
                </a:solidFill>
                <a:latin typeface="Eras Demi ITC" pitchFamily="34" charset="0"/>
              </a:rPr>
              <a:t/>
            </a:r>
            <a:br>
              <a:rPr lang="en-US" sz="3200" dirty="0">
                <a:solidFill>
                  <a:prstClr val="black"/>
                </a:solidFill>
                <a:latin typeface="Eras Demi ITC" pitchFamily="34" charset="0"/>
              </a:rPr>
            </a:br>
            <a:r>
              <a:rPr lang="en-US" sz="3200" dirty="0" smtClean="0">
                <a:solidFill>
                  <a:prstClr val="black"/>
                </a:solidFill>
                <a:latin typeface="Eras Demi ITC" pitchFamily="34" charset="0"/>
              </a:rPr>
              <a:t>“For </a:t>
            </a:r>
            <a:r>
              <a:rPr lang="en-US" sz="3200" dirty="0">
                <a:solidFill>
                  <a:prstClr val="black"/>
                </a:solidFill>
                <a:latin typeface="Eras Demi ITC" pitchFamily="34" charset="0"/>
              </a:rPr>
              <a:t>what will it profit a man if he gains the whole world, and loses his own soul? Or what will a man give in exchange for his soul</a:t>
            </a:r>
            <a:r>
              <a:rPr lang="en-US" sz="3200" dirty="0" smtClean="0">
                <a:solidFill>
                  <a:prstClr val="black"/>
                </a:solidFill>
                <a:latin typeface="Eras Demi ITC" pitchFamily="34" charset="0"/>
              </a:rPr>
              <a:t>?”</a:t>
            </a:r>
            <a:endParaRPr lang="en-US" sz="3200" dirty="0">
              <a:solidFill>
                <a:prstClr val="black"/>
              </a:solidFill>
              <a:latin typeface="Eras Demi ITC" pitchFamily="34"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665216" y="2940205"/>
              <a:ext cx="1021084" cy="67320"/>
            </p14:xfrm>
          </p:contentPart>
        </mc:Choice>
        <mc:Fallback xmlns="">
          <p:pic>
            <p:nvPicPr>
              <p:cNvPr id="2" name="Ink 1"/>
              <p:cNvPicPr/>
              <p:nvPr/>
            </p:nvPicPr>
            <p:blipFill>
              <a:blip r:embed="rId5"/>
              <a:stretch>
                <a:fillRect/>
              </a:stretch>
            </p:blipFill>
            <p:spPr>
              <a:xfrm>
                <a:off x="3617347" y="2844445"/>
                <a:ext cx="1116822"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4920536" y="3453565"/>
              <a:ext cx="851760" cy="33840"/>
            </p14:xfrm>
          </p:contentPart>
        </mc:Choice>
        <mc:Fallback xmlns="">
          <p:pic>
            <p:nvPicPr>
              <p:cNvPr id="4" name="Ink 3"/>
              <p:cNvPicPr/>
              <p:nvPr/>
            </p:nvPicPr>
            <p:blipFill>
              <a:blip r:embed="rId7"/>
              <a:stretch>
                <a:fillRect/>
              </a:stretch>
            </p:blipFill>
            <p:spPr>
              <a:xfrm>
                <a:off x="4872296" y="3357445"/>
                <a:ext cx="948240" cy="226080"/>
              </a:xfrm>
              <a:prstGeom prst="rect">
                <a:avLst/>
              </a:prstGeom>
            </p:spPr>
          </p:pic>
        </mc:Fallback>
      </mc:AlternateContent>
      <p:cxnSp>
        <p:nvCxnSpPr>
          <p:cNvPr id="8" name="Straight Connector 7"/>
          <p:cNvCxnSpPr/>
          <p:nvPr/>
        </p:nvCxnSpPr>
        <p:spPr>
          <a:xfrm>
            <a:off x="1485900" y="3657600"/>
            <a:ext cx="228599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1485900" y="4114800"/>
            <a:ext cx="2285999"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18" name="Group 17"/>
          <p:cNvGrpSpPr/>
          <p:nvPr/>
        </p:nvGrpSpPr>
        <p:grpSpPr>
          <a:xfrm>
            <a:off x="6781800" y="1524000"/>
            <a:ext cx="1977143" cy="1569660"/>
            <a:chOff x="6781800" y="1524000"/>
            <a:chExt cx="1977143" cy="1569660"/>
          </a:xfrm>
        </p:grpSpPr>
        <p:sp>
          <p:nvSpPr>
            <p:cNvPr id="12" name="TextBox 11"/>
            <p:cNvSpPr txBox="1"/>
            <p:nvPr/>
          </p:nvSpPr>
          <p:spPr>
            <a:xfrm>
              <a:off x="6781800" y="1524000"/>
              <a:ext cx="1977143" cy="1569660"/>
            </a:xfrm>
            <a:prstGeom prst="rect">
              <a:avLst/>
            </a:prstGeom>
            <a:noFill/>
          </p:spPr>
          <p:txBody>
            <a:bodyPr wrap="none" rtlCol="0">
              <a:spAutoFit/>
            </a:bodyPr>
            <a:lstStyle/>
            <a:p>
              <a:pPr algn="ctr"/>
              <a:r>
                <a:rPr lang="en-US" sz="2400" b="1" dirty="0" smtClean="0"/>
                <a:t>“SOUL”</a:t>
              </a:r>
            </a:p>
            <a:p>
              <a:pPr algn="ctr"/>
              <a:endParaRPr lang="en-US" sz="2400" b="1" dirty="0"/>
            </a:p>
            <a:p>
              <a:pPr algn="ctr"/>
              <a:endParaRPr lang="en-US" sz="2400" b="1" dirty="0"/>
            </a:p>
            <a:p>
              <a:pPr algn="ctr"/>
              <a:r>
                <a:rPr lang="en-US" sz="2400" b="1" dirty="0" smtClean="0"/>
                <a:t>PHYSICAL LIFE</a:t>
              </a:r>
              <a:endParaRPr lang="en-US" sz="2400" b="1" dirty="0"/>
            </a:p>
          </p:txBody>
        </p:sp>
        <p:sp>
          <p:nvSpPr>
            <p:cNvPr id="13" name="Not Equal 12"/>
            <p:cNvSpPr/>
            <p:nvPr/>
          </p:nvSpPr>
          <p:spPr>
            <a:xfrm>
              <a:off x="7208004" y="1981200"/>
              <a:ext cx="1219200" cy="492925"/>
            </a:xfrm>
            <a:prstGeom prst="mathNotEqua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grpSp>
      <p:sp>
        <p:nvSpPr>
          <p:cNvPr id="14" name="Oval 13"/>
          <p:cNvSpPr/>
          <p:nvPr/>
        </p:nvSpPr>
        <p:spPr>
          <a:xfrm>
            <a:off x="4542294" y="4648200"/>
            <a:ext cx="1200296" cy="56763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7549889" y="3200400"/>
            <a:ext cx="535429" cy="88386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extBox 16"/>
          <p:cNvSpPr txBox="1"/>
          <p:nvPr/>
        </p:nvSpPr>
        <p:spPr>
          <a:xfrm>
            <a:off x="6862057" y="4084260"/>
            <a:ext cx="1977143" cy="2246769"/>
          </a:xfrm>
          <a:prstGeom prst="rect">
            <a:avLst/>
          </a:prstGeom>
          <a:ln>
            <a:solidFill>
              <a:schemeClr val="accent2"/>
            </a:solidFill>
          </a:ln>
          <a:effectLst>
            <a:glow rad="101600">
              <a:srgbClr val="FFFF00">
                <a:alpha val="60000"/>
              </a:srgb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smtClean="0"/>
              <a:t>What was lost for the gospel is a gain </a:t>
            </a:r>
            <a:br>
              <a:rPr lang="en-US" sz="2800" dirty="0" smtClean="0"/>
            </a:br>
            <a:r>
              <a:rPr lang="en-US" sz="2800" dirty="0" smtClean="0"/>
              <a:t>(8:34, 35)!</a:t>
            </a:r>
            <a:endParaRPr lang="en-US" sz="2800" dirty="0"/>
          </a:p>
        </p:txBody>
      </p:sp>
    </p:spTree>
    <p:extLst>
      <p:ext uri="{BB962C8B-B14F-4D97-AF65-F5344CB8AC3E}">
        <p14:creationId xmlns:p14="http://schemas.microsoft.com/office/powerpoint/2010/main" val="1379365833"/>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1500" dirty="0" smtClean="0"/>
              <a:t>The Soul</a:t>
            </a:r>
            <a:endParaRPr lang="en-US" sz="11500" dirty="0"/>
          </a:p>
        </p:txBody>
      </p:sp>
      <p:sp>
        <p:nvSpPr>
          <p:cNvPr id="5" name="Content Placeholder 4"/>
          <p:cNvSpPr>
            <a:spLocks noGrp="1"/>
          </p:cNvSpPr>
          <p:nvPr>
            <p:ph idx="1"/>
          </p:nvPr>
        </p:nvSpPr>
        <p:spPr>
          <a:xfrm>
            <a:off x="457200" y="1600200"/>
            <a:ext cx="8229600" cy="4876800"/>
          </a:xfrm>
        </p:spPr>
        <p:txBody>
          <a:bodyPr>
            <a:normAutofit lnSpcReduction="10000"/>
          </a:bodyPr>
          <a:lstStyle/>
          <a:p>
            <a:r>
              <a:rPr lang="en-US" sz="3600" dirty="0"/>
              <a:t>G</a:t>
            </a:r>
            <a:r>
              <a:rPr lang="en-US" sz="3600" dirty="0" smtClean="0"/>
              <a:t>iven to man when created “in the image of God” (Gen. 1:26, 27; Zech. 12:1)</a:t>
            </a:r>
          </a:p>
          <a:p>
            <a:r>
              <a:rPr lang="en-US" sz="3600" dirty="0" smtClean="0"/>
              <a:t> Three </a:t>
            </a:r>
            <a:r>
              <a:rPr lang="en-US" sz="3600" dirty="0"/>
              <a:t>c</a:t>
            </a:r>
            <a:r>
              <a:rPr lang="en-US" sz="3600" dirty="0" smtClean="0"/>
              <a:t>reated </a:t>
            </a:r>
            <a:r>
              <a:rPr lang="en-US" sz="3600" dirty="0"/>
              <a:t>s</a:t>
            </a:r>
            <a:r>
              <a:rPr lang="en-US" sz="3600" dirty="0" smtClean="0"/>
              <a:t>ubstances (</a:t>
            </a:r>
            <a:r>
              <a:rPr lang="he-IL" sz="3600" dirty="0" smtClean="0"/>
              <a:t>ברא </a:t>
            </a:r>
            <a:r>
              <a:rPr lang="en-US" sz="3600" dirty="0" smtClean="0"/>
              <a:t>, </a:t>
            </a:r>
            <a:r>
              <a:rPr lang="en-US" sz="3600" i="1" dirty="0" err="1" smtClean="0"/>
              <a:t>bara</a:t>
            </a:r>
            <a:r>
              <a:rPr lang="en-US" sz="3600" dirty="0" smtClean="0"/>
              <a:t>’ 01254)</a:t>
            </a:r>
          </a:p>
          <a:p>
            <a:pPr marL="1028700" lvl="1" indent="-514350">
              <a:buFont typeface="+mj-lt"/>
              <a:buAutoNum type="arabicPeriod"/>
            </a:pPr>
            <a:r>
              <a:rPr lang="en-US" sz="2800" dirty="0" smtClean="0">
                <a:solidFill>
                  <a:srgbClr val="C00000"/>
                </a:solidFill>
              </a:rPr>
              <a:t>Material (Gen. 1:1)</a:t>
            </a:r>
          </a:p>
          <a:p>
            <a:pPr marL="1028700" lvl="1" indent="-514350">
              <a:buFont typeface="+mj-lt"/>
              <a:buAutoNum type="arabicPeriod"/>
            </a:pPr>
            <a:r>
              <a:rPr lang="en-US" sz="2800" dirty="0" smtClean="0">
                <a:solidFill>
                  <a:srgbClr val="C00000"/>
                </a:solidFill>
              </a:rPr>
              <a:t>Animal life (Gen. 1:21)</a:t>
            </a:r>
          </a:p>
          <a:p>
            <a:pPr marL="1028700" lvl="1" indent="-514350">
              <a:buFont typeface="+mj-lt"/>
              <a:buAutoNum type="arabicPeriod"/>
            </a:pPr>
            <a:r>
              <a:rPr lang="en-US" sz="2800" dirty="0" smtClean="0">
                <a:solidFill>
                  <a:srgbClr val="C00000"/>
                </a:solidFill>
              </a:rPr>
              <a:t>A likeness of God, spirit (Gen. 1:26; Jn. 4:24)</a:t>
            </a:r>
          </a:p>
        </p:txBody>
      </p:sp>
    </p:spTree>
    <p:extLst>
      <p:ext uri="{BB962C8B-B14F-4D97-AF65-F5344CB8AC3E}">
        <p14:creationId xmlns:p14="http://schemas.microsoft.com/office/powerpoint/2010/main" val="38243878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1500" dirty="0" smtClean="0"/>
              <a:t>The Soul</a:t>
            </a:r>
            <a:endParaRPr lang="en-US" sz="11500" dirty="0"/>
          </a:p>
        </p:txBody>
      </p:sp>
      <p:sp>
        <p:nvSpPr>
          <p:cNvPr id="5" name="Content Placeholder 4"/>
          <p:cNvSpPr>
            <a:spLocks noGrp="1"/>
          </p:cNvSpPr>
          <p:nvPr>
            <p:ph idx="1"/>
          </p:nvPr>
        </p:nvSpPr>
        <p:spPr>
          <a:xfrm>
            <a:off x="457200" y="1600200"/>
            <a:ext cx="8229600" cy="4876800"/>
          </a:xfrm>
        </p:spPr>
        <p:txBody>
          <a:bodyPr>
            <a:normAutofit/>
          </a:bodyPr>
          <a:lstStyle/>
          <a:p>
            <a:r>
              <a:rPr lang="en-US" sz="3600" dirty="0" smtClean="0"/>
              <a:t>The soul is viewed by Jesus as more valuable than the whole world</a:t>
            </a:r>
          </a:p>
          <a:p>
            <a:pPr lvl="1"/>
            <a:r>
              <a:rPr lang="en-US" sz="3200" dirty="0" smtClean="0">
                <a:solidFill>
                  <a:srgbClr val="C00000"/>
                </a:solidFill>
              </a:rPr>
              <a:t>Reasons: </a:t>
            </a:r>
          </a:p>
          <a:p>
            <a:pPr lvl="2"/>
            <a:r>
              <a:rPr lang="en-US" sz="2800" dirty="0"/>
              <a:t>C</a:t>
            </a:r>
            <a:r>
              <a:rPr lang="en-US" sz="2800" dirty="0" smtClean="0"/>
              <a:t>annot bring any wealth with you when you die (Ps. 49:6-20; 1 Tim. 6:7)</a:t>
            </a:r>
          </a:p>
          <a:p>
            <a:pPr lvl="2"/>
            <a:r>
              <a:rPr lang="en-US" sz="2800" dirty="0" smtClean="0"/>
              <a:t>The unredeemed soul gains only tribulation and anguish for eternity (Ezek. 18:4; Rom. 2:5-11; 2 Thess. 1:8, 9) </a:t>
            </a:r>
            <a:endParaRPr lang="en-US" sz="2800" dirty="0"/>
          </a:p>
        </p:txBody>
      </p:sp>
    </p:spTree>
    <p:extLst>
      <p:ext uri="{BB962C8B-B14F-4D97-AF65-F5344CB8AC3E}">
        <p14:creationId xmlns:p14="http://schemas.microsoft.com/office/powerpoint/2010/main" val="31261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306388" y="0"/>
            <a:ext cx="85296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600200"/>
            <a:ext cx="8229600" cy="5029200"/>
          </a:xfrm>
        </p:spPr>
        <p:style>
          <a:lnRef idx="3">
            <a:schemeClr val="lt1"/>
          </a:lnRef>
          <a:fillRef idx="1">
            <a:schemeClr val="dk1"/>
          </a:fillRef>
          <a:effectRef idx="1">
            <a:schemeClr val="dk1"/>
          </a:effectRef>
          <a:fontRef idx="minor">
            <a:schemeClr val="lt1"/>
          </a:fontRef>
        </p:style>
        <p:txBody>
          <a:bodyPr>
            <a:normAutofit/>
          </a:bodyPr>
          <a:lstStyle/>
          <a:p>
            <a:r>
              <a:rPr lang="en-US" sz="2800" dirty="0" smtClean="0"/>
              <a:t>Many people sell out for far less than the world</a:t>
            </a:r>
          </a:p>
          <a:p>
            <a:pPr lvl="1"/>
            <a:r>
              <a:rPr lang="en-US" sz="2400" dirty="0" smtClean="0"/>
              <a:t>Eve through Satan’s temptation for knowledge (Gen. 3:1ff)</a:t>
            </a:r>
          </a:p>
          <a:p>
            <a:pPr lvl="1"/>
            <a:r>
              <a:rPr lang="en-US" sz="2400" dirty="0" smtClean="0"/>
              <a:t>Adam through Eve’s temptation (Gen. 3:6)</a:t>
            </a:r>
          </a:p>
          <a:p>
            <a:pPr lvl="1"/>
            <a:r>
              <a:rPr lang="en-US" sz="2400" dirty="0" smtClean="0"/>
              <a:t>Esau for stew (Gen. 25:30-33)</a:t>
            </a:r>
          </a:p>
          <a:p>
            <a:pPr lvl="1"/>
            <a:r>
              <a:rPr lang="en-US" sz="2400" dirty="0" smtClean="0"/>
              <a:t>David for pleasure (2 Sam. 11)</a:t>
            </a:r>
          </a:p>
          <a:p>
            <a:pPr lvl="1"/>
            <a:r>
              <a:rPr lang="en-US" sz="2400" dirty="0" smtClean="0"/>
              <a:t>Ananias and </a:t>
            </a:r>
            <a:r>
              <a:rPr lang="en-US" sz="2400" dirty="0" err="1" smtClean="0"/>
              <a:t>Sapphira</a:t>
            </a:r>
            <a:r>
              <a:rPr lang="en-US" sz="2400" dirty="0" smtClean="0"/>
              <a:t> for an appearance (Acts 5:1-10)</a:t>
            </a:r>
          </a:p>
          <a:p>
            <a:pPr lvl="1"/>
            <a:r>
              <a:rPr lang="en-US" sz="2400" dirty="0" smtClean="0"/>
              <a:t>Judas for silver (Matt. 26:14-16)</a:t>
            </a:r>
          </a:p>
          <a:p>
            <a:pPr lvl="1"/>
            <a:r>
              <a:rPr lang="en-US" sz="2400" dirty="0" smtClean="0"/>
              <a:t>Peter for acceptance (Matt. 26:69-74; Gal. 2:11-14)</a:t>
            </a:r>
          </a:p>
          <a:p>
            <a:r>
              <a:rPr lang="en-US" sz="2800" dirty="0" smtClean="0"/>
              <a:t>Will I sell out?</a:t>
            </a:r>
          </a:p>
          <a:p>
            <a:r>
              <a:rPr lang="en-US" sz="2800" dirty="0" smtClean="0"/>
              <a:t>Have I sold out?</a:t>
            </a:r>
          </a:p>
        </p:txBody>
      </p:sp>
    </p:spTree>
    <p:extLst>
      <p:ext uri="{BB962C8B-B14F-4D97-AF65-F5344CB8AC3E}">
        <p14:creationId xmlns:p14="http://schemas.microsoft.com/office/powerpoint/2010/main" val="517865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Your Soul And The Great Salvation!</a:t>
            </a:r>
            <a:endParaRPr lang="en-US" dirty="0"/>
          </a:p>
        </p:txBody>
      </p:sp>
      <p:sp>
        <p:nvSpPr>
          <p:cNvPr id="3" name="Content Placeholder 2"/>
          <p:cNvSpPr>
            <a:spLocks noGrp="1"/>
          </p:cNvSpPr>
          <p:nvPr>
            <p:ph idx="1"/>
          </p:nvPr>
        </p:nvSpPr>
        <p:spPr>
          <a:xfrm>
            <a:off x="457200" y="1600200"/>
            <a:ext cx="8229600" cy="5029200"/>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US" sz="3200" dirty="0" smtClean="0"/>
              <a:t>“Therefore </a:t>
            </a:r>
            <a:r>
              <a:rPr lang="en-US" sz="3200" dirty="0"/>
              <a:t>we must give the more earnest heed to the things we have heard, lest we drift </a:t>
            </a:r>
            <a:r>
              <a:rPr lang="en-US" sz="3200" dirty="0" smtClean="0"/>
              <a:t>away. For </a:t>
            </a:r>
            <a:r>
              <a:rPr lang="en-US" sz="3200" dirty="0"/>
              <a:t>if the word spoken through angels proved steadfast, and every transgression and disobedience received a just </a:t>
            </a:r>
            <a:r>
              <a:rPr lang="en-US" sz="3200" dirty="0" smtClean="0"/>
              <a:t>reward, how </a:t>
            </a:r>
            <a:r>
              <a:rPr lang="en-US" sz="3200" dirty="0"/>
              <a:t>shall we escape if we neglect so great a salvation, which at the first began to be spoken by the Lord, and was confirmed to us by those who heard </a:t>
            </a:r>
            <a:r>
              <a:rPr lang="en-US" sz="3200" dirty="0" smtClean="0"/>
              <a:t>Him” (Heb. 2:1-3)</a:t>
            </a:r>
            <a:endParaRPr lang="en-US" sz="3200" dirty="0"/>
          </a:p>
        </p:txBody>
      </p:sp>
    </p:spTree>
    <p:extLst>
      <p:ext uri="{BB962C8B-B14F-4D97-AF65-F5344CB8AC3E}">
        <p14:creationId xmlns:p14="http://schemas.microsoft.com/office/powerpoint/2010/main" val="428708565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Salvation!</a:t>
            </a:r>
            <a:endParaRPr lang="en-US" dirty="0"/>
          </a:p>
        </p:txBody>
      </p:sp>
      <p:sp>
        <p:nvSpPr>
          <p:cNvPr id="3" name="Content Placeholder 2"/>
          <p:cNvSpPr>
            <a:spLocks noGrp="1"/>
          </p:cNvSpPr>
          <p:nvPr>
            <p:ph idx="1"/>
          </p:nvPr>
        </p:nvSpPr>
        <p:spPr>
          <a:xfrm>
            <a:off x="457200" y="1600201"/>
            <a:ext cx="8229600" cy="1905000"/>
          </a:xfrm>
        </p:spPr>
        <p:txBody>
          <a:bodyPr>
            <a:normAutofit/>
          </a:bodyPr>
          <a:lstStyle/>
          <a:p>
            <a:r>
              <a:rPr lang="en-US" sz="2800" dirty="0" smtClean="0"/>
              <a:t>Because of the greatest gift given</a:t>
            </a:r>
          </a:p>
          <a:p>
            <a:r>
              <a:rPr lang="en-US" sz="2800" dirty="0" smtClean="0"/>
              <a:t>Because of the greatest penalty to pay</a:t>
            </a:r>
          </a:p>
          <a:p>
            <a:r>
              <a:rPr lang="en-US" sz="2800" dirty="0" smtClean="0"/>
              <a:t>Because of the greatest possession to save</a:t>
            </a:r>
            <a:endParaRPr lang="en-US" sz="2800" dirty="0"/>
          </a:p>
        </p:txBody>
      </p:sp>
      <p:sp>
        <p:nvSpPr>
          <p:cNvPr id="4" name="TextBox 3"/>
          <p:cNvSpPr txBox="1"/>
          <p:nvPr/>
        </p:nvSpPr>
        <p:spPr>
          <a:xfrm>
            <a:off x="396498" y="3444657"/>
            <a:ext cx="8305800"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solidFill>
                  <a:srgbClr val="C00000"/>
                </a:solidFill>
                <a:latin typeface="Berlin Sans FB Demi" pitchFamily="34" charset="0"/>
              </a:rPr>
              <a:t>PURIFY YOUR SOUL BY OBEYING THE TRUTH</a:t>
            </a:r>
          </a:p>
          <a:p>
            <a:r>
              <a:rPr lang="en-US" sz="2800" dirty="0" smtClean="0">
                <a:latin typeface="Berlin Sans FB Demi" pitchFamily="34" charset="0"/>
              </a:rPr>
              <a:t>“Since </a:t>
            </a:r>
            <a:r>
              <a:rPr lang="en-US" sz="2800" dirty="0">
                <a:latin typeface="Berlin Sans FB Demi" pitchFamily="34" charset="0"/>
              </a:rPr>
              <a:t>you have purified your souls in obeying </a:t>
            </a:r>
            <a:r>
              <a:rPr lang="en-US" sz="2800" dirty="0">
                <a:solidFill>
                  <a:srgbClr val="C00000"/>
                </a:solidFill>
                <a:latin typeface="Berlin Sans FB Demi" pitchFamily="34" charset="0"/>
              </a:rPr>
              <a:t>the truth </a:t>
            </a:r>
            <a:r>
              <a:rPr lang="en-US" sz="2800" dirty="0">
                <a:latin typeface="Berlin Sans FB Demi" pitchFamily="34" charset="0"/>
              </a:rPr>
              <a:t>through the Spirit in sincere love of the brethren, love one another fervently with a pure heart</a:t>
            </a:r>
            <a:r>
              <a:rPr lang="en-US" sz="2800" dirty="0" smtClean="0">
                <a:latin typeface="Berlin Sans FB Demi" pitchFamily="34" charset="0"/>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Demi" pitchFamily="34" charset="0"/>
              </a:rPr>
              <a:t>having </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Demi" pitchFamily="34" charset="0"/>
              </a:rPr>
              <a:t>been born again</a:t>
            </a:r>
            <a:r>
              <a:rPr lang="en-US" sz="2800" dirty="0">
                <a:latin typeface="Berlin Sans FB Demi" pitchFamily="34" charset="0"/>
              </a:rPr>
              <a:t>, not of corruptible seed but incorruptible, </a:t>
            </a:r>
            <a:r>
              <a:rPr lang="en-US" sz="2800" dirty="0">
                <a:solidFill>
                  <a:srgbClr val="C00000"/>
                </a:solidFill>
                <a:latin typeface="Berlin Sans FB Demi" pitchFamily="34" charset="0"/>
              </a:rPr>
              <a:t>through the word of God </a:t>
            </a:r>
            <a:r>
              <a:rPr lang="en-US" sz="2800" dirty="0">
                <a:latin typeface="Berlin Sans FB Demi" pitchFamily="34" charset="0"/>
              </a:rPr>
              <a:t>which lives and abides </a:t>
            </a:r>
            <a:r>
              <a:rPr lang="en-US" sz="2800" dirty="0" smtClean="0">
                <a:latin typeface="Berlin Sans FB Demi" pitchFamily="34" charset="0"/>
              </a:rPr>
              <a:t>forever” (1 Pet. 1:22, 23)</a:t>
            </a:r>
            <a:endParaRPr lang="en-US" sz="2800" dirty="0">
              <a:latin typeface="Berlin Sans FB Demi" pitchFamily="34" charset="0"/>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30578" y="4183645"/>
              <a:ext cx="2883240" cy="51120"/>
            </p14:xfrm>
          </p:contentPart>
        </mc:Choice>
        <mc:Fallback xmlns="">
          <p:pic>
            <p:nvPicPr>
              <p:cNvPr id="6" name="Ink 5"/>
              <p:cNvPicPr/>
              <p:nvPr/>
            </p:nvPicPr>
            <p:blipFill>
              <a:blip r:embed="rId3"/>
              <a:stretch>
                <a:fillRect/>
              </a:stretch>
            </p:blipFill>
            <p:spPr>
              <a:xfrm>
                <a:off x="3082698" y="4087885"/>
                <a:ext cx="2979000" cy="242640"/>
              </a:xfrm>
              <a:prstGeom prst="rect">
                <a:avLst/>
              </a:prstGeom>
            </p:spPr>
          </p:pic>
        </mc:Fallback>
      </mc:AlternateContent>
    </p:spTree>
    <p:extLst>
      <p:ext uri="{BB962C8B-B14F-4D97-AF65-F5344CB8AC3E}">
        <p14:creationId xmlns:p14="http://schemas.microsoft.com/office/powerpoint/2010/main" val="42382214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blue_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3231</TotalTime>
  <Words>1250</Words>
  <Application>Microsoft Office PowerPoint</Application>
  <PresentationFormat>On-screen Show (4:3)</PresentationFormat>
  <Paragraphs>80</Paragraphs>
  <Slides>11</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vt:lpstr>
      <vt:lpstr>Calibri</vt:lpstr>
      <vt:lpstr>Palatino Linotype</vt:lpstr>
      <vt:lpstr>Times New Roman</vt:lpstr>
      <vt:lpstr>Aharoni</vt:lpstr>
      <vt:lpstr>Eras Bold ITC</vt:lpstr>
      <vt:lpstr>Eras Demi ITC</vt:lpstr>
      <vt:lpstr>Berlin Sans FB Demi</vt:lpstr>
      <vt:lpstr>Courier New</vt:lpstr>
      <vt:lpstr>Century Gothic</vt:lpstr>
      <vt:lpstr>Executive</vt:lpstr>
      <vt:lpstr>blue_red</vt:lpstr>
      <vt:lpstr>Sacred Trusts</vt:lpstr>
      <vt:lpstr>Previously:</vt:lpstr>
      <vt:lpstr>Soul</vt:lpstr>
      <vt:lpstr>GOD’S QUESTION</vt:lpstr>
      <vt:lpstr>The Soul</vt:lpstr>
      <vt:lpstr>The Soul</vt:lpstr>
      <vt:lpstr>PowerPoint Presentation</vt:lpstr>
      <vt:lpstr>Value Your Soul And The Great Salvation!</vt:lpstr>
      <vt:lpstr>The Great Salvation!</vt:lpstr>
      <vt:lpstr>The Great Salvation!</vt:lpstr>
      <vt:lpstr>Be Baptized Into The True Body of Christ!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dc:title>
  <dc:creator>Steven J. Wallace</dc:creator>
  <cp:lastModifiedBy>Steven J. Wallace</cp:lastModifiedBy>
  <cp:revision>40</cp:revision>
  <dcterms:created xsi:type="dcterms:W3CDTF">2012-12-12T18:29:32Z</dcterms:created>
  <dcterms:modified xsi:type="dcterms:W3CDTF">2012-12-29T18:26:57Z</dcterms:modified>
</cp:coreProperties>
</file>